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charts/chart333.xml" ContentType="application/vnd.openxmlformats-officedocument.drawingml.chart+xml"/>
  <Override PartName="/ppt/charts/chart334.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2028"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34.xml.rels><?xml version="1.0" encoding="UTF-8" standalone="yes"?>
<Relationships xmlns="http://schemas.openxmlformats.org/package/2006/relationships"><Relationship Id="rId1" Type="http://schemas.openxmlformats.org/officeDocument/2006/relationships/package" Target="../embeddings/Microsoft_Excel_Worksheet333.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19</c:v>
                </c:pt>
                <c:pt idx="2">
                  <c:v>9</c:v>
                </c:pt>
                <c:pt idx="3">
                  <c:v>19</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0.1601488985549997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9.4289999999999985E-2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0.98436900000000005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9.4288999999999845E-2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0.33820700000000059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0.61050100000000018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6.3144650000000002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0.14627717342529944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9.6481000000000705E-2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1.0072479999999997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9.6480999999999817E-2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0.34606699999999968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0.81840500000000027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6.754651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1.2824770000000001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0.51531500000000019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0.14366499999999949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1.4998520000000006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0.14366500000000038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0.36543731179689942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7.5296329999999996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6.1511000000000315E-2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0.35646999999999984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9.9381000000000164E-2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1.0375259999999997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9.9381000000000164E-2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0.35646999999999984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0.56159099999999995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6.355321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0.10474800000000073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0.35171699999999984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9.8054999999999559E-2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1.0236900000000011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9.8055999999999699E-2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0.3517159999999997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0.74267000000000039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7.3124719999999996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1.3135000000000119E-2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0.16820199999999907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4.689300000000074E-2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0.48956100000000013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4.6892999999998963E-2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0.16820200000000085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8.9339999999999975E-2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8.6127900000000004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14</c:v>
                </c:pt>
                <c:pt idx="1">
                  <c:v>27</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9.3002999999999947E-2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0.32689699999999977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9.1137000000000246E-2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0.95145199999999974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9.113600000000055E-2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0.32689699999999977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0.75525500000000001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4.0441830000000003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0.31327999999999978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0.34818399999999983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9.7071999999999825E-2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1.0134090000000002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9.7070999999999685E-2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0.34818500000000085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0.84790299999999963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6.0130699999999999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0.33672898525759987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0.1596409999999997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1.6666280000000002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0.15964100000000059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0.57261600000000001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0.61215900000000012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6.3334380000000001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0.85218499999999953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0.41727399999999992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0.11633300000000002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1.2144979999999999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0.11633199999999988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0.41727400000000081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0.35937599999999925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7.476178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1.1542660000000002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0.43354099999999995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0.12086799999999975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1.2618470000000004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0.12086799999999975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0.43354099999999995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0.81737100000000051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5.8751040000000003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Operations and procedures Q32. Beforehand, how well did hospital staff answer your questions about the operations or procedures?</c:v>
                </c:pt>
                <c:pt idx="2">
                  <c:v>The hospital and ward Q8. How clean was the hospital room or ward that you were in?</c:v>
                </c:pt>
                <c:pt idx="3">
                  <c:v>Operations and procedures Q34. After the operations or procedures, how well did hospital staff explain how the operation or procedure had gone?</c:v>
                </c:pt>
                <c:pt idx="4">
                  <c:v>Your care and treatment Q28. Were you given enough privacy when being examined or treated?</c:v>
                </c:pt>
              </c:strCache>
            </c:strRef>
          </c:cat>
          <c:val>
            <c:numRef>
              <c:f>Sheet1!$B$2:$B$6</c:f>
              <c:numCache>
                <c:formatCode>0.0</c:formatCode>
                <c:ptCount val="5"/>
                <c:pt idx="0">
                  <c:v>6.7</c:v>
                </c:pt>
                <c:pt idx="1">
                  <c:v>8.6999999999999993</c:v>
                </c:pt>
                <c:pt idx="2">
                  <c:v>8.9</c:v>
                </c:pt>
                <c:pt idx="3">
                  <c:v>7.7</c:v>
                </c:pt>
                <c:pt idx="4">
                  <c:v>9.1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Operations and procedures Q32. Beforehand, how well did hospital staff answer your questions about the operations or procedures?</c:v>
                </c:pt>
                <c:pt idx="2">
                  <c:v>The hospital and ward Q8. How clean was the hospital room or ward that you were in?</c:v>
                </c:pt>
                <c:pt idx="3">
                  <c:v>Operations and procedures Q34. After the operations or procedures, how well did hospital staff explain how the operation or procedure had gone?</c:v>
                </c:pt>
                <c:pt idx="4">
                  <c:v>Your care and treatment Q28. Were you given enough privacy when being examined or treated?</c:v>
                </c:pt>
              </c:strCache>
            </c:strRef>
          </c:cat>
          <c:val>
            <c:numRef>
              <c:f>Sheet1!$C$2:$C$6</c:f>
              <c:numCache>
                <c:formatCode>0.0</c:formatCode>
                <c:ptCount val="5"/>
                <c:pt idx="0">
                  <c:v>6.7</c:v>
                </c:pt>
                <c:pt idx="1">
                  <c:v>8.9</c:v>
                </c:pt>
                <c:pt idx="2">
                  <c:v>9.1</c:v>
                </c:pt>
                <c:pt idx="3">
                  <c:v>7.9</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Your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0.91319004253583003</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7.3859557190600056E-2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0.12965099999999996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1.353537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0.12965099999999996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0.46504499999999993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0.7918280000000002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0.91318999999999995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Your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Admission to hospital Q3. How long do you feel you had to wait to get to a bed on a ward after you arrived at the hospital?</c:v>
                </c:pt>
                <c:pt idx="2">
                  <c:v>Leaving hospital Q43. Did hospital staff tell you who to contact if you were worried about your condition or treatment after you left hospital?</c:v>
                </c:pt>
                <c:pt idx="3">
                  <c:v>Admission to hospital Q2. How did you feel about the length of time you were on the waiting list before your admission to hospital?</c:v>
                </c:pt>
                <c:pt idx="4">
                  <c:v>The hospital and ward Q12. How would you rate the hospital food?</c:v>
                </c:pt>
              </c:strCache>
            </c:strRef>
          </c:cat>
          <c:val>
            <c:numRef>
              <c:f>Sheet1!$B$2:$B$6</c:f>
              <c:numCache>
                <c:formatCode>0.0</c:formatCode>
                <c:ptCount val="5"/>
                <c:pt idx="0">
                  <c:v>4.3</c:v>
                </c:pt>
                <c:pt idx="1">
                  <c:v>5.3</c:v>
                </c:pt>
                <c:pt idx="2">
                  <c:v>6.3</c:v>
                </c:pt>
                <c:pt idx="3">
                  <c:v>6.5</c:v>
                </c:pt>
                <c:pt idx="4">
                  <c:v>6.1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Admission to hospital Q3. How long do you feel you had to wait to get to a bed on a ward after you arrived at the hospital?</c:v>
                </c:pt>
                <c:pt idx="2">
                  <c:v>Leaving hospital Q43. Did hospital staff tell you who to contact if you were worried about your condition or treatment after you left hospital?</c:v>
                </c:pt>
                <c:pt idx="3">
                  <c:v>Admission to hospital Q2. How did you feel about the length of time you were on the waiting list before your admission to hospital?</c:v>
                </c:pt>
                <c:pt idx="4">
                  <c:v>The hospital and ward Q12. How would you rate the hospital food?</c:v>
                </c:pt>
              </c:strCache>
            </c:strRef>
          </c:cat>
          <c:val>
            <c:numRef>
              <c:f>Sheet1!$C$2:$C$6</c:f>
              <c:numCache>
                <c:formatCode>0.0</c:formatCode>
                <c:ptCount val="5"/>
                <c:pt idx="0">
                  <c:v>5.9</c:v>
                </c:pt>
                <c:pt idx="1">
                  <c:v>6.8</c:v>
                </c:pt>
                <c:pt idx="2">
                  <c:v>7.6</c:v>
                </c:pt>
                <c:pt idx="3">
                  <c:v>7.5</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0.21387800000000112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0.23689300000000024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6.604399999999977E-2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0.68949099999999852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6.6044000000001546E-2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0.23689299999999847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4.133600000000115E-2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8.6265339999999995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Your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7.5364425249303997</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0.25612202827430064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8.2962999999999454E-2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0.86611600000000077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8.2962000000000202E-2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0.29757799999999968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0.44769900000000007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7.5364430000000002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5.8970185591955104</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0.45858344194089984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0.17144400000000015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1.7898540000000001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0.7863970000000009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0.73707199999999951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5.3025409999999997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0.21507265905419981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0.19144399999999973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1.998647000000001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0.67864702339620031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6.4914969999999999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Your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7.0719497155714999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92.147800000000004</c:v>
                </c:pt>
                <c:pt idx="1">
                  <c:v>1.1547000000000001</c:v>
                </c:pt>
                <c:pt idx="2">
                  <c:v>1.1547000000000001</c:v>
                </c:pt>
                <c:pt idx="3">
                  <c:v>2.0785</c:v>
                </c:pt>
                <c:pt idx="4">
                  <c:v>0.92379999999999995</c:v>
                </c:pt>
                <c:pt idx="5">
                  <c:v>2.5404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7.8962999999999894E-2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0.45738599999999963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0.12751599999999996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1.3312469999999994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0.58490200000000137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0.49244299999999974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7.1457899999999999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3.4980971019002993E-3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0.19181299999999979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2.0025019999999998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0.87982699999999969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1.5966570000000004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5.6300220000000003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1.7300000000020077E-4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0.34728799999999982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9.6821000000000268E-2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1.0108020000000009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0.4441089999999992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0.39655199999999979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7.4021699999999999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0.26297177540349992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9.839500000000001E-2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1.0272299999999994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0.45132800000000017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0.26781400000000133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7.2433490000000003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0.35933409375560021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0.17312800000000017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1.807429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0.79411900000000024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0.63771199999999872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6.7382939999999998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5.9993000000000407E-2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0.24184499999999964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6.7424000000000817E-2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0.70390199999999936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6.7425000000000068E-2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0.24184400000000039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0.12329399999999957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8.8768670000000007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0.2327500227921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0.10833799999999982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1.1310349999999998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0.10833900000000085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0.388598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0.19381999999999877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7.6327290000000003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0.17643736853580005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0.10404999999999998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1.086271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0.10405000000000086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0.37321799999999961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0.3426089999999995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7.7436129999999999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20.187799999999999</c:v>
                </c:pt>
                <c:pt idx="1">
                  <c:v>0</c:v>
                </c:pt>
                <c:pt idx="2">
                  <c:v>72.3005</c:v>
                </c:pt>
                <c:pt idx="3">
                  <c:v>0</c:v>
                </c:pt>
                <c:pt idx="4">
                  <c:v>1.6432</c:v>
                </c:pt>
                <c:pt idx="5">
                  <c:v>0.93899999999999995</c:v>
                </c:pt>
                <c:pt idx="6">
                  <c:v>0</c:v>
                </c:pt>
                <c:pt idx="7">
                  <c:v>2.3473999999999999</c:v>
                </c:pt>
                <c:pt idx="8">
                  <c:v>2.5821999999999998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0.39213499999999968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0.44228600000000018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0.12330599999999947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1.2872970000000006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0.12330599999999947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0.44228600000000107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0.21647099999999853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7.4018610000000002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0.3256699603146993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0.11748100000000061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1.2264809999999997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0.11748099999999972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0.42139099999999985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0.65399600000000113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6.0765159999999998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0.31524000992980028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0.15204799999999974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1.5873560000000007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0.15204799999999885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0.5453790000000005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0.3549199999999999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6.6543010000000002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0.40590953586259992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0.19011699999999987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1.9847939999999999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0.19011700000000076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0.68192999999999948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0.895042000000001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4.3204000000000002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0.18324299999999916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0.22811900000000129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6.3596999999999682E-2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0.66395099999999907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6.359800000000071E-2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0.16221582841039961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9.0694330000000001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0.81730000000000003</c:v>
                </c:pt>
                <c:pt idx="1">
                  <c:v>0.18269999999999997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0.81730000000000003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Your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8.3922118309258895</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8.6463000000000179E-2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0.25244999999999962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7.0380999999999361E-2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0.73477000000000103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7.0380999999999361E-2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0.25244999999999962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0.17517400000000016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8.1881260000000005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0.19307617147079981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5.8230000000000004E-2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0.60790999999999862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5.8230000000000004E-2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0.20886400000000016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0.15289800000000042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8.8013300000000001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0.16700623587500019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8.1272000000000233E-2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0.84847399999999951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8.1272999999999485E-2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0.29151600000000144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9.8456999999999795E-2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8.1871799999999997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47.529400000000003</c:v>
                </c:pt>
                <c:pt idx="2">
                  <c:v>51.764699999999998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Your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7.8733909225437504</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0.12725900000000046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0.28196400000000033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7.8609000000000151E-2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0.82066999999999979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7.8609000000000151E-2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0.28196400000000033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0.18062899999999971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8.1971900000000009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4.4190000000000396E-2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0.24566800000000022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6.8490999999999858E-2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0.7150300000000005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6.848999999999883E-2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0.24566800000000022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2.7400000000099567E-4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8.6549429999999994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9.1015000000000512E-2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0.30219799999999886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8.4250000000000824E-2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0.87956299999999921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8.4250000000000824E-2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0.30219800000000063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6.1545999999999879E-2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8.1351340000000008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0.42541299999999982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0.36196800000000007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0.10091499999999964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1.0535290000000002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0.10091400000000039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0.36196800000000007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0.73338999999999999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6.5062980000000001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7.5057960723707797</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0.36866399999999988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0.30280400000000007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8.4419999999999717E-2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0.88132900000000003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8.4419999999999717E-2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0.3028050000000011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0.18942599999999921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7.5367620000000004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0.18813970072940034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8.9688999999999908E-2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0.93633900000000025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8.9688999999999908E-2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0.32170499999999969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0.60427100000000067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6.4272080000000003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0.1242794676038006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6.4299999999999358E-2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0.67127600000000065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6.4299000000000106E-2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0.23063499999999948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0.26453300000000013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8.4612979999999993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0.13890199999999986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0.39418599999999948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0.10989700000000013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1.1473009999999997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0.10989700000000013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0.39418600000000126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0.52294199999999869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7.0304330000000004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0.12453902761540014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0.14843099999999954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1.5496030000000003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0.14843099999999954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0.53240800000000021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1.5540860000000007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5.6841869999999997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5.0808</c:v>
                </c:pt>
                <c:pt idx="1">
                  <c:v>7.8521999999999998</c:v>
                </c:pt>
                <c:pt idx="2">
                  <c:v>22.1709</c:v>
                </c:pt>
                <c:pt idx="3">
                  <c:v>64.896100000000004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8.9837168721000893E-2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4.4309000000000154E-2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0.46256999999999948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4.4308000000000902E-2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0.15892799999999951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0.10081199999999946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9.1416109999999993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0.16815400000000125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0.22264999999999979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6.2072999999999823E-2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0.64803299999999986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6.2072999999999823E-2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0.22264999999999979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0.15769799999999989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8.3712230000000005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0.24551797606460024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9.0164999999999829E-2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0.94130499999999984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9.0163999999999689E-2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0.32341100000000012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0.41257799999999989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7.3936469999999996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Your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7.88847505095573</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0.24659709807739993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7.1690000000000254E-2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0.74842800000000054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7.1688999999999226E-2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0.25714300000000101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3.681599999999996E-2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8.7084320000000002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0.40881800000000013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8.556800000000031E-2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0.893311999999999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8.5567000000001059E-2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0.30692099999999911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0.29071099999999994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7.2691590000000001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2.5979999999998782E-3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0.32513900000000007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9.0646000000000448E-2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0.94633599999999962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9.0647000000000588E-2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0.32513900000000007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0.41299199999999914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7.6878339999999996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Your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6.6019369621246504</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3266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RQW | The Princess Alexandra Hospital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RQW | The Princess Alexandra Hospital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RQW | The Princess Alexandra Hospital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chart" Target="../charts/chart331.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4.xml"/><Relationship Id="rId4" Type="http://schemas.openxmlformats.org/officeDocument/2006/relationships/chart" Target="../charts/chart33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Princess Alexandra Hospital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22657413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07527801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05919244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31410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79466124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692620"/>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0966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3237248"/>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623553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5.9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4560841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599557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9875130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708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4410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5510940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580163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67637766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44243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136469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2424733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44989197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934562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9503027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408041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257199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870603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35229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71178499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90852849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1077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03852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65093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9239698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59756322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5636446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34162283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349653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453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980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829456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3726903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9344639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9038948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89517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627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3844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30083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6476363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13020498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18950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3016765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975893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0537514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4551471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31072929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286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41449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9001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97708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1985264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27855566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98734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8835513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05945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3675524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4987389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5141676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16600005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77281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44774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41967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84439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9491641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642447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82537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5925300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45721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0927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7146848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4436027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44798677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8149686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8977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8132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796536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7506825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5483523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41456036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1402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4826529"/>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7853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34545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4606223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10850756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13644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40816100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664422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982880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91742680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16089775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34492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7341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9311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6158035"/>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8397792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14979238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29562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6635498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889540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6245736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926329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917181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21997685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12490752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14134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05788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34663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0504737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2774739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7452847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83881537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8025237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32599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35052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8100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34840511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42805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93711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95845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05245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8711848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91390704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137056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2178865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32230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0247512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2970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184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2354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0516568"/>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81750341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72981604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77272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42422737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223575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86966675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68828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691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94182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5291366"/>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2010870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14125881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641438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5822666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75097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78318350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0118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31589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68395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4425189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28988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1190587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1447066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9863779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4650905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62749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98616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88646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8706077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358138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8549667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1907573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42153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2246415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6067623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49709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2044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1995315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553888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456291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6050041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16952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828263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2109979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48223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12903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0640885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4095823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9114084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9325399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0997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41159984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3010728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28815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4834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0016175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5004168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0651989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55790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4346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5687925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1430806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29043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34525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9164735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996469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5683491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0992724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0255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8415547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4597685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91983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1583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1370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42702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860903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1830890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3049494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767182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1321053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2151239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02284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0069578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1407268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1997656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9872759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66043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4606631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232589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14563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64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8779996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0415077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680668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085195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66664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1651414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5503010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2298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57903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6628687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2360542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4722099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7231456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3300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676865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1348107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22540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682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2634180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5085965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113694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861337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5585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8144897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7391619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2328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1623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82873281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8597302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2854777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48394997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31351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745342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3747284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65443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7935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5752801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0725546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9877661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4765747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455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7600755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8241983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1051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9707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8448972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3151163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2912389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7609979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5615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1825038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702966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39939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89542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3138114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5415165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408324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1396753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9442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3901980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0098156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43487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8614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7136608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7358466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7532313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4399952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71244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5791630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6927225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(188)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08101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33471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89755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915314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2557428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8254169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24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948163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8063505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31024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13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87711479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4972646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9752412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54436823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11062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6381368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2229370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81136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08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0756827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6607817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8125810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8893153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44948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053485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3731427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7300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9709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57686231"/>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4274980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3123659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11308651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28604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0904874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6832154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7345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6570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1682640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5213334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5459663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7425073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39797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069373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170528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19986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76214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78212536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7002307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5677312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23005811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7877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8893593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8311539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43208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317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7350696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4245021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3593364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3490406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771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34727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4078674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19207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231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156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88031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995560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3117648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PRINCESS ALEXANDRA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788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66681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2484017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268778170"/>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686597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649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54865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38913511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320871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89551463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926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343430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82595433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9325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913011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75246645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36274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94473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19536247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81881326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7376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336564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6986029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412861247"/>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4.5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70063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44588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63833691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45579816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80811564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816314868"/>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9383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476032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19976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9415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75803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26495430"/>
              </p:ext>
            </p:extLst>
          </p:nvPr>
        </p:nvGraphicFramePr>
        <p:xfrm>
          <a:off x="468000" y="1548000"/>
          <a:ext cx="11253864" cy="33223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Q5. Were you ever prevented from sleeping at night by noise from staff?
Q5. Were you ever prevented from sleeping at night by hospital lighting?
Q11. Were you offered food that met any dietary needs or requirements you had?
Q12. How would you rate the hospital food?
Q14. Were you able to get hospital food outside of set meal times?
Q16. When you asked doctors questions, did you get answers you could understand?
Q19. When you asked nurses questions, did you get answers you could understand?
Q22. In your opinion, were there enough nurses on duty to care for you in hospital?
Q24. To what extent did staff looking after you involve you in decisions about your care and treatment?
Q29. Do you think the hospital staff did everything they could to help control your pain?
Q30. Were you able to get a member of staff to help you when you needed attention?
Q35. To what extent did staff involve you in decisions about you leaving hospital?
Q38. Were you given enough notice about when you were going to leave hospital?
Q39. Before you left hospital, were you given any information about what you should or should not do after leaving hospital?
Q40. To what extent did you understand the information you were given about what you should or should not do after leaving hospital?
Q43. Did hospital staff tell you who to contact if you were worried about your condition or treatment after you left hospital?
Q47. Overall, did you feel you were treated with respect and dignity while you were in the hospital?
Q48. Overall, how was your experience while you were in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00637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17953475"/>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Q13. Did you get enough help from staff to eat your meals?
Q21. When nurses spoke about your care in front of you, were you included in the conversation?
Q25. How much information about your condition or treatment was given to you?
Q26. Did you feel able to talk to members of hospital staff about your worries and fears?
Q28. Were you given enough privacy when being examined or treated?
Q37. Did hospital staff discuss with you whether you would need any additional equipment in your home, or any changes to your home, after leaving the hospital?
Q41. Thinking about any medicine you were to take at home, were you given any of the following?
Q42. Before you left hospital, did you know what would happen next with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2786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83356053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279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74304234"/>
              </p:ext>
            </p:extLst>
          </p:nvPr>
        </p:nvGraphicFramePr>
        <p:xfrm>
          <a:off x="469068" y="1548000"/>
          <a:ext cx="11253864" cy="475997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Q37. Did hospital staff discuss with you whether you would need any additional equipment in your home, or any changes to your home, after leaving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Q38. Were you given enough notice about when you were going to leave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9128395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02339778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13816259"/>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722692981"/>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81796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0465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19680563"/>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2122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42922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Princess Alexandra Hospital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7670763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Answers to questions: hospital staff answering patients' questions before the operation or procedure
Cleanliness: patients feeling that the hospital room or ward they were in was clean
After the operation or procedure: patients being given an explanation from staff of how their operation or procedure went
Privacy for examinations: patients being given enough privacy when being examined or treated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48144779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Waiting to get to a bed: patients feeling that they waited the right amount of time to get to a bed on a ward after they arrived at the hospital
Contact: patients being given information about who to contact if they were worried about their condition or treatment after leaving hospital
Waiting to be admitted: patients feeling that they waited the right amount of time on the waiting list before being admitted to hospital
Quality of food: patients describing the hospital food as good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The Princess Alexandra Hospital NHS Trust who had attended in late 2021. Responses were received from 433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73902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448863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63267258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552566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004292907"/>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18%</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221813"/>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63971549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61453959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35027894"/>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106484404"/>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30107493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26454001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795446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64506787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30396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85795644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12034186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16681</Words>
  <Application>Microsoft Office PowerPoint</Application>
  <PresentationFormat>Widescreen</PresentationFormat>
  <Paragraphs>2268</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The Princess Alexandra Hospital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2022-09-30T11:10:21Z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